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5"/>
  </p:sldMasterIdLst>
  <p:notesMasterIdLst>
    <p:notesMasterId r:id="rId19"/>
  </p:notesMasterIdLst>
  <p:handoutMasterIdLst>
    <p:handoutMasterId r:id="rId20"/>
  </p:handoutMasterIdLst>
  <p:sldIdLst>
    <p:sldId id="256" r:id="rId6"/>
    <p:sldId id="300" r:id="rId7"/>
    <p:sldId id="312" r:id="rId8"/>
    <p:sldId id="318" r:id="rId9"/>
    <p:sldId id="317" r:id="rId10"/>
    <p:sldId id="319" r:id="rId11"/>
    <p:sldId id="320" r:id="rId12"/>
    <p:sldId id="324" r:id="rId13"/>
    <p:sldId id="323" r:id="rId14"/>
    <p:sldId id="322" r:id="rId15"/>
    <p:sldId id="326" r:id="rId16"/>
    <p:sldId id="284" r:id="rId17"/>
    <p:sldId id="311" r:id="rId18"/>
  </p:sldIdLst>
  <p:sldSz cx="9144000" cy="6858000" type="screen4x3"/>
  <p:notesSz cx="7077075" cy="93837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3DFE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3917" autoAdjust="0"/>
    <p:restoredTop sz="86401" autoAdjust="0"/>
  </p:normalViewPr>
  <p:slideViewPr>
    <p:cSldViewPr>
      <p:cViewPr>
        <p:scale>
          <a:sx n="90" d="100"/>
          <a:sy n="90" d="100"/>
        </p:scale>
        <p:origin x="-972" y="-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12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80" y="-96"/>
      </p:cViewPr>
      <p:guideLst>
        <p:guide orient="horz" pos="2956"/>
        <p:guide pos="2229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FB2F8B-A7C2-4D43-9241-AA636E45821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58E83357-4F7E-470D-96D8-A051830DC3C8}">
      <dgm:prSet phldrT="[Text]"/>
      <dgm:spPr/>
      <dgm:t>
        <a:bodyPr/>
        <a:lstStyle/>
        <a:p>
          <a:r>
            <a:rPr lang="en-US" dirty="0" smtClean="0"/>
            <a:t>Through Recruiting</a:t>
          </a:r>
          <a:endParaRPr lang="en-US" dirty="0"/>
        </a:p>
      </dgm:t>
    </dgm:pt>
    <dgm:pt modelId="{C4558FDA-5D45-4174-ADEA-E9D217FE6C96}" type="parTrans" cxnId="{C5B7A523-A64C-4934-A2BB-8F68F6965B9E}">
      <dgm:prSet/>
      <dgm:spPr/>
      <dgm:t>
        <a:bodyPr/>
        <a:lstStyle/>
        <a:p>
          <a:endParaRPr lang="en-US"/>
        </a:p>
      </dgm:t>
    </dgm:pt>
    <dgm:pt modelId="{59F86760-9B3C-45DF-9B43-18169DF8EA11}" type="sibTrans" cxnId="{C5B7A523-A64C-4934-A2BB-8F68F6965B9E}">
      <dgm:prSet/>
      <dgm:spPr/>
      <dgm:t>
        <a:bodyPr/>
        <a:lstStyle/>
        <a:p>
          <a:endParaRPr lang="en-US"/>
        </a:p>
      </dgm:t>
    </dgm:pt>
    <dgm:pt modelId="{803D61D4-EF88-475D-A028-898C3455ED8B}">
      <dgm:prSet phldrT="[Text]"/>
      <dgm:spPr/>
      <dgm:t>
        <a:bodyPr/>
        <a:lstStyle/>
        <a:p>
          <a:r>
            <a:rPr lang="en-US" dirty="0" smtClean="0"/>
            <a:t>Through Hiring</a:t>
          </a:r>
          <a:endParaRPr lang="en-US" dirty="0"/>
        </a:p>
      </dgm:t>
    </dgm:pt>
    <dgm:pt modelId="{C25F7CB0-1561-4AD1-A51B-07A00AFFF626}" type="parTrans" cxnId="{9DFE80FE-6627-4CC1-BCC4-23D8D70EE871}">
      <dgm:prSet/>
      <dgm:spPr/>
      <dgm:t>
        <a:bodyPr/>
        <a:lstStyle/>
        <a:p>
          <a:endParaRPr lang="en-US"/>
        </a:p>
      </dgm:t>
    </dgm:pt>
    <dgm:pt modelId="{367B565E-6F6F-44D8-862D-D6E040C42AB6}" type="sibTrans" cxnId="{9DFE80FE-6627-4CC1-BCC4-23D8D70EE871}">
      <dgm:prSet/>
      <dgm:spPr/>
      <dgm:t>
        <a:bodyPr/>
        <a:lstStyle/>
        <a:p>
          <a:endParaRPr lang="en-US"/>
        </a:p>
      </dgm:t>
    </dgm:pt>
    <dgm:pt modelId="{A7D6F0B8-9885-4EE0-9396-EF0942A6DEEC}">
      <dgm:prSet phldrT="[Text]"/>
      <dgm:spPr/>
      <dgm:t>
        <a:bodyPr/>
        <a:lstStyle/>
        <a:p>
          <a:r>
            <a:rPr lang="en-US" dirty="0" smtClean="0"/>
            <a:t>Through Retention</a:t>
          </a:r>
          <a:endParaRPr lang="en-US" dirty="0"/>
        </a:p>
      </dgm:t>
    </dgm:pt>
    <dgm:pt modelId="{97C79BEB-5FCF-42D7-9E4D-C5D06DDB5114}" type="parTrans" cxnId="{060C64D3-EE1D-4B41-A831-A3BAB0AC9519}">
      <dgm:prSet/>
      <dgm:spPr/>
      <dgm:t>
        <a:bodyPr/>
        <a:lstStyle/>
        <a:p>
          <a:endParaRPr lang="en-US"/>
        </a:p>
      </dgm:t>
    </dgm:pt>
    <dgm:pt modelId="{5C52956E-29E1-497B-8901-15E8419B55C3}" type="sibTrans" cxnId="{060C64D3-EE1D-4B41-A831-A3BAB0AC9519}">
      <dgm:prSet/>
      <dgm:spPr/>
      <dgm:t>
        <a:bodyPr/>
        <a:lstStyle/>
        <a:p>
          <a:endParaRPr lang="en-US"/>
        </a:p>
      </dgm:t>
    </dgm:pt>
    <dgm:pt modelId="{F0D6360A-148F-4994-8D81-E6BB6F6CD1F2}" type="pres">
      <dgm:prSet presAssocID="{1CFB2F8B-A7C2-4D43-9241-AA636E45821B}" presName="Name0" presStyleCnt="0">
        <dgm:presLayoutVars>
          <dgm:dir/>
          <dgm:resizeHandles val="exact"/>
        </dgm:presLayoutVars>
      </dgm:prSet>
      <dgm:spPr/>
    </dgm:pt>
    <dgm:pt modelId="{AC96E01F-5CFF-4FFA-8DF2-4DE06722B0A1}" type="pres">
      <dgm:prSet presAssocID="{58E83357-4F7E-470D-96D8-A051830DC3C8}" presName="node" presStyleLbl="node1" presStyleIdx="0" presStyleCnt="3" custLinFactNeighborX="-836" custLinFactNeighborY="2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E85DDF-6BB3-4676-961F-5CA53ABB2048}" type="pres">
      <dgm:prSet presAssocID="{59F86760-9B3C-45DF-9B43-18169DF8EA11}" presName="sibTrans" presStyleLbl="sibTrans2D1" presStyleIdx="0" presStyleCnt="2"/>
      <dgm:spPr/>
      <dgm:t>
        <a:bodyPr/>
        <a:lstStyle/>
        <a:p>
          <a:endParaRPr lang="en-US"/>
        </a:p>
      </dgm:t>
    </dgm:pt>
    <dgm:pt modelId="{8C6CDF15-34FF-4CDC-BA2A-76E12751BE5D}" type="pres">
      <dgm:prSet presAssocID="{59F86760-9B3C-45DF-9B43-18169DF8EA11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C56D98D8-DA9B-4AC4-A255-ACA9A3D046E4}" type="pres">
      <dgm:prSet presAssocID="{803D61D4-EF88-475D-A028-898C3455ED8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234BDE-BFA8-4027-9E68-3E12CE65708E}" type="pres">
      <dgm:prSet presAssocID="{367B565E-6F6F-44D8-862D-D6E040C42AB6}" presName="sibTrans" presStyleLbl="sibTrans2D1" presStyleIdx="1" presStyleCnt="2"/>
      <dgm:spPr/>
      <dgm:t>
        <a:bodyPr/>
        <a:lstStyle/>
        <a:p>
          <a:endParaRPr lang="en-US"/>
        </a:p>
      </dgm:t>
    </dgm:pt>
    <dgm:pt modelId="{76DAF722-8AF0-40B9-B89E-662656CD07B1}" type="pres">
      <dgm:prSet presAssocID="{367B565E-6F6F-44D8-862D-D6E040C42AB6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907CDD93-7AA5-4D0E-A2C8-EC7E721B8245}" type="pres">
      <dgm:prSet presAssocID="{A7D6F0B8-9885-4EE0-9396-EF0942A6DEE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2E90C0-C953-47B2-9E59-ECF314C023F0}" type="presOf" srcId="{58E83357-4F7E-470D-96D8-A051830DC3C8}" destId="{AC96E01F-5CFF-4FFA-8DF2-4DE06722B0A1}" srcOrd="0" destOrd="0" presId="urn:microsoft.com/office/officeart/2005/8/layout/process1"/>
    <dgm:cxn modelId="{8ECC1302-07D5-425E-BA6F-C6002E6B8724}" type="presOf" srcId="{A7D6F0B8-9885-4EE0-9396-EF0942A6DEEC}" destId="{907CDD93-7AA5-4D0E-A2C8-EC7E721B8245}" srcOrd="0" destOrd="0" presId="urn:microsoft.com/office/officeart/2005/8/layout/process1"/>
    <dgm:cxn modelId="{F315E558-7FDD-44C8-B585-885AF7602158}" type="presOf" srcId="{367B565E-6F6F-44D8-862D-D6E040C42AB6}" destId="{76DAF722-8AF0-40B9-B89E-662656CD07B1}" srcOrd="1" destOrd="0" presId="urn:microsoft.com/office/officeart/2005/8/layout/process1"/>
    <dgm:cxn modelId="{33D18CBF-B6D3-4BC7-9085-E367B3104217}" type="presOf" srcId="{803D61D4-EF88-475D-A028-898C3455ED8B}" destId="{C56D98D8-DA9B-4AC4-A255-ACA9A3D046E4}" srcOrd="0" destOrd="0" presId="urn:microsoft.com/office/officeart/2005/8/layout/process1"/>
    <dgm:cxn modelId="{883ECBF9-F30D-4D57-8617-024EC26D46FD}" type="presOf" srcId="{59F86760-9B3C-45DF-9B43-18169DF8EA11}" destId="{D9E85DDF-6BB3-4676-961F-5CA53ABB2048}" srcOrd="0" destOrd="0" presId="urn:microsoft.com/office/officeart/2005/8/layout/process1"/>
    <dgm:cxn modelId="{9DFE80FE-6627-4CC1-BCC4-23D8D70EE871}" srcId="{1CFB2F8B-A7C2-4D43-9241-AA636E45821B}" destId="{803D61D4-EF88-475D-A028-898C3455ED8B}" srcOrd="1" destOrd="0" parTransId="{C25F7CB0-1561-4AD1-A51B-07A00AFFF626}" sibTransId="{367B565E-6F6F-44D8-862D-D6E040C42AB6}"/>
    <dgm:cxn modelId="{C4156E03-8BC9-4C55-9F3C-3D55219F4E0C}" type="presOf" srcId="{1CFB2F8B-A7C2-4D43-9241-AA636E45821B}" destId="{F0D6360A-148F-4994-8D81-E6BB6F6CD1F2}" srcOrd="0" destOrd="0" presId="urn:microsoft.com/office/officeart/2005/8/layout/process1"/>
    <dgm:cxn modelId="{94AF872E-C54A-473A-B90F-C267451E2AB5}" type="presOf" srcId="{59F86760-9B3C-45DF-9B43-18169DF8EA11}" destId="{8C6CDF15-34FF-4CDC-BA2A-76E12751BE5D}" srcOrd="1" destOrd="0" presId="urn:microsoft.com/office/officeart/2005/8/layout/process1"/>
    <dgm:cxn modelId="{C5B7A523-A64C-4934-A2BB-8F68F6965B9E}" srcId="{1CFB2F8B-A7C2-4D43-9241-AA636E45821B}" destId="{58E83357-4F7E-470D-96D8-A051830DC3C8}" srcOrd="0" destOrd="0" parTransId="{C4558FDA-5D45-4174-ADEA-E9D217FE6C96}" sibTransId="{59F86760-9B3C-45DF-9B43-18169DF8EA11}"/>
    <dgm:cxn modelId="{060C64D3-EE1D-4B41-A831-A3BAB0AC9519}" srcId="{1CFB2F8B-A7C2-4D43-9241-AA636E45821B}" destId="{A7D6F0B8-9885-4EE0-9396-EF0942A6DEEC}" srcOrd="2" destOrd="0" parTransId="{97C79BEB-5FCF-42D7-9E4D-C5D06DDB5114}" sibTransId="{5C52956E-29E1-497B-8901-15E8419B55C3}"/>
    <dgm:cxn modelId="{F42039C5-B343-4773-AA22-84F1153FF747}" type="presOf" srcId="{367B565E-6F6F-44D8-862D-D6E040C42AB6}" destId="{E8234BDE-BFA8-4027-9E68-3E12CE65708E}" srcOrd="0" destOrd="0" presId="urn:microsoft.com/office/officeart/2005/8/layout/process1"/>
    <dgm:cxn modelId="{89C56258-04C2-4420-B4D1-E74CC0F57B68}" type="presParOf" srcId="{F0D6360A-148F-4994-8D81-E6BB6F6CD1F2}" destId="{AC96E01F-5CFF-4FFA-8DF2-4DE06722B0A1}" srcOrd="0" destOrd="0" presId="urn:microsoft.com/office/officeart/2005/8/layout/process1"/>
    <dgm:cxn modelId="{A6058D67-ADF2-4750-AB5F-7A8812539C43}" type="presParOf" srcId="{F0D6360A-148F-4994-8D81-E6BB6F6CD1F2}" destId="{D9E85DDF-6BB3-4676-961F-5CA53ABB2048}" srcOrd="1" destOrd="0" presId="urn:microsoft.com/office/officeart/2005/8/layout/process1"/>
    <dgm:cxn modelId="{D6A21D9C-5675-4AD7-861E-D704429D5433}" type="presParOf" srcId="{D9E85DDF-6BB3-4676-961F-5CA53ABB2048}" destId="{8C6CDF15-34FF-4CDC-BA2A-76E12751BE5D}" srcOrd="0" destOrd="0" presId="urn:microsoft.com/office/officeart/2005/8/layout/process1"/>
    <dgm:cxn modelId="{5B6FC561-FAC9-4773-AA6F-834928917443}" type="presParOf" srcId="{F0D6360A-148F-4994-8D81-E6BB6F6CD1F2}" destId="{C56D98D8-DA9B-4AC4-A255-ACA9A3D046E4}" srcOrd="2" destOrd="0" presId="urn:microsoft.com/office/officeart/2005/8/layout/process1"/>
    <dgm:cxn modelId="{FCBB7367-3C65-40DE-9034-014B7ADB6A9F}" type="presParOf" srcId="{F0D6360A-148F-4994-8D81-E6BB6F6CD1F2}" destId="{E8234BDE-BFA8-4027-9E68-3E12CE65708E}" srcOrd="3" destOrd="0" presId="urn:microsoft.com/office/officeart/2005/8/layout/process1"/>
    <dgm:cxn modelId="{24C036A2-505A-4434-BA8F-598FB195A605}" type="presParOf" srcId="{E8234BDE-BFA8-4027-9E68-3E12CE65708E}" destId="{76DAF722-8AF0-40B9-B89E-662656CD07B1}" srcOrd="0" destOrd="0" presId="urn:microsoft.com/office/officeart/2005/8/layout/process1"/>
    <dgm:cxn modelId="{95A2DC19-9404-42AF-941C-22E37F76FD9F}" type="presParOf" srcId="{F0D6360A-148F-4994-8D81-E6BB6F6CD1F2}" destId="{907CDD93-7AA5-4D0E-A2C8-EC7E721B824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96E01F-5CFF-4FFA-8DF2-4DE06722B0A1}">
      <dsp:nvSpPr>
        <dsp:cNvPr id="0" name=""/>
        <dsp:cNvSpPr/>
      </dsp:nvSpPr>
      <dsp:spPr>
        <a:xfrm>
          <a:off x="3" y="1541149"/>
          <a:ext cx="2161877" cy="12971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Through Recruiting</a:t>
          </a:r>
          <a:endParaRPr lang="en-US" sz="3000" kern="1200" dirty="0"/>
        </a:p>
      </dsp:txBody>
      <dsp:txXfrm>
        <a:off x="3" y="1541149"/>
        <a:ext cx="2161877" cy="1297126"/>
      </dsp:txXfrm>
    </dsp:sp>
    <dsp:sp modelId="{D9E85DDF-6BB3-4676-961F-5CA53ABB2048}">
      <dsp:nvSpPr>
        <dsp:cNvPr id="0" name=""/>
        <dsp:cNvSpPr/>
      </dsp:nvSpPr>
      <dsp:spPr>
        <a:xfrm rot="21596678">
          <a:off x="2379876" y="1920161"/>
          <a:ext cx="462149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 rot="21596678">
        <a:off x="2379876" y="1920161"/>
        <a:ext cx="462149" cy="536145"/>
      </dsp:txXfrm>
    </dsp:sp>
    <dsp:sp modelId="{C56D98D8-DA9B-4AC4-A255-ACA9A3D046E4}">
      <dsp:nvSpPr>
        <dsp:cNvPr id="0" name=""/>
        <dsp:cNvSpPr/>
      </dsp:nvSpPr>
      <dsp:spPr>
        <a:xfrm>
          <a:off x="3033861" y="1538218"/>
          <a:ext cx="2161877" cy="12971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Through Hiring</a:t>
          </a:r>
          <a:endParaRPr lang="en-US" sz="3000" kern="1200" dirty="0"/>
        </a:p>
      </dsp:txBody>
      <dsp:txXfrm>
        <a:off x="3033861" y="1538218"/>
        <a:ext cx="2161877" cy="1297126"/>
      </dsp:txXfrm>
    </dsp:sp>
    <dsp:sp modelId="{E8234BDE-BFA8-4027-9E68-3E12CE65708E}">
      <dsp:nvSpPr>
        <dsp:cNvPr id="0" name=""/>
        <dsp:cNvSpPr/>
      </dsp:nvSpPr>
      <dsp:spPr>
        <a:xfrm>
          <a:off x="5411926" y="1918708"/>
          <a:ext cx="458317" cy="5361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5411926" y="1918708"/>
        <a:ext cx="458317" cy="536145"/>
      </dsp:txXfrm>
    </dsp:sp>
    <dsp:sp modelId="{907CDD93-7AA5-4D0E-A2C8-EC7E721B8245}">
      <dsp:nvSpPr>
        <dsp:cNvPr id="0" name=""/>
        <dsp:cNvSpPr/>
      </dsp:nvSpPr>
      <dsp:spPr>
        <a:xfrm>
          <a:off x="6060489" y="1538218"/>
          <a:ext cx="2161877" cy="12971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Through Retention</a:t>
          </a:r>
          <a:endParaRPr lang="en-US" sz="3000" kern="1200" dirty="0"/>
        </a:p>
      </dsp:txBody>
      <dsp:txXfrm>
        <a:off x="6060489" y="1538218"/>
        <a:ext cx="2161877" cy="1297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9900"/>
          </a:xfrm>
          <a:prstGeom prst="rect">
            <a:avLst/>
          </a:prstGeom>
        </p:spPr>
        <p:txBody>
          <a:bodyPr vert="horz" lIns="94040" tIns="47021" rIns="94040" bIns="4702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69900"/>
          </a:xfrm>
          <a:prstGeom prst="rect">
            <a:avLst/>
          </a:prstGeom>
        </p:spPr>
        <p:txBody>
          <a:bodyPr vert="horz" lIns="94040" tIns="47021" rIns="94040" bIns="4702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444F582-3F08-44E4-971C-224CB194B958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2225"/>
            <a:ext cx="3067050" cy="469900"/>
          </a:xfrm>
          <a:prstGeom prst="rect">
            <a:avLst/>
          </a:prstGeom>
        </p:spPr>
        <p:txBody>
          <a:bodyPr vert="horz" lIns="94040" tIns="47021" rIns="94040" bIns="4702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912225"/>
            <a:ext cx="3067050" cy="469900"/>
          </a:xfrm>
          <a:prstGeom prst="rect">
            <a:avLst/>
          </a:prstGeom>
        </p:spPr>
        <p:txBody>
          <a:bodyPr vert="horz" lIns="94040" tIns="47021" rIns="94040" bIns="4702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FB6DFE-C8DF-43A4-A3DB-69798EFEB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5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9900"/>
          </a:xfrm>
          <a:prstGeom prst="rect">
            <a:avLst/>
          </a:prstGeom>
        </p:spPr>
        <p:txBody>
          <a:bodyPr vert="horz" lIns="94040" tIns="47021" rIns="94040" bIns="4702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69900"/>
          </a:xfrm>
          <a:prstGeom prst="rect">
            <a:avLst/>
          </a:prstGeom>
        </p:spPr>
        <p:txBody>
          <a:bodyPr vert="horz" lIns="94040" tIns="47021" rIns="94040" bIns="4702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3EC848-7C2D-4C8F-8881-A451D9D8F928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2213" y="703263"/>
            <a:ext cx="4692650" cy="3519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040" tIns="47021" rIns="94040" bIns="4702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6" y="4457700"/>
            <a:ext cx="5661025" cy="4222750"/>
          </a:xfrm>
          <a:prstGeom prst="rect">
            <a:avLst/>
          </a:prstGeom>
        </p:spPr>
        <p:txBody>
          <a:bodyPr vert="horz" lIns="94040" tIns="47021" rIns="94040" bIns="4702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2225"/>
            <a:ext cx="3067050" cy="469900"/>
          </a:xfrm>
          <a:prstGeom prst="rect">
            <a:avLst/>
          </a:prstGeom>
        </p:spPr>
        <p:txBody>
          <a:bodyPr vert="horz" lIns="94040" tIns="47021" rIns="94040" bIns="4702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912225"/>
            <a:ext cx="3067050" cy="469900"/>
          </a:xfrm>
          <a:prstGeom prst="rect">
            <a:avLst/>
          </a:prstGeom>
        </p:spPr>
        <p:txBody>
          <a:bodyPr vert="horz" lIns="94040" tIns="47021" rIns="94040" bIns="4702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B789BEF-E758-4AC9-BB75-D30012E42F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3650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D28DEB-7FDC-422A-9751-A48F364F2B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1022350" y="6959600"/>
            <a:ext cx="5346700" cy="172085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Recruitment</a:t>
            </a:r>
          </a:p>
          <a:p>
            <a:r>
              <a:rPr lang="en-US" smtClean="0"/>
              <a:t>New Hires</a:t>
            </a:r>
          </a:p>
          <a:p>
            <a:r>
              <a:rPr lang="en-US" smtClean="0"/>
              <a:t>Retention</a:t>
            </a:r>
          </a:p>
          <a:p>
            <a:r>
              <a:rPr lang="en-US" smtClean="0"/>
              <a:t>Retirements</a:t>
            </a:r>
          </a:p>
          <a:p>
            <a:r>
              <a:rPr lang="en-US" smtClean="0"/>
              <a:t>Going Forward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D02C7B-4228-40B7-9B86-F6F1AE2595A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06005-AF8F-40BF-9B2F-34C8D14289A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789BEF-E758-4AC9-BB75-D30012E42F8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F0C05C-08BE-4CF1-8ACC-7D7642432E4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endParaRPr lang="en-US" dirty="0" smtClean="0"/>
          </a:p>
          <a:p>
            <a:pPr>
              <a:lnSpc>
                <a:spcPts val="2800"/>
              </a:lnSpc>
              <a:spcBef>
                <a:spcPct val="0"/>
              </a:spcBef>
            </a:pPr>
            <a:endParaRPr lang="en-US" dirty="0" smtClean="0"/>
          </a:p>
          <a:p>
            <a:pPr>
              <a:lnSpc>
                <a:spcPts val="2800"/>
              </a:lnSpc>
              <a:spcBef>
                <a:spcPct val="0"/>
              </a:spcBef>
            </a:pPr>
            <a:endParaRPr lang="en-US" dirty="0" smtClean="0"/>
          </a:p>
          <a:p>
            <a:pPr>
              <a:lnSpc>
                <a:spcPts val="2800"/>
              </a:lnSpc>
              <a:spcBef>
                <a:spcPct val="0"/>
              </a:spcBef>
            </a:pPr>
            <a:endParaRPr lang="en-US" dirty="0" smtClean="0"/>
          </a:p>
          <a:p>
            <a:pPr>
              <a:lnSpc>
                <a:spcPts val="2800"/>
              </a:lnSpc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425E42-612A-4019-8B38-98659C8788E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12075" y="3136900"/>
            <a:ext cx="911225" cy="2074863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088" y="3055938"/>
            <a:ext cx="694690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41338" y="4559300"/>
            <a:ext cx="675640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9750" y="3140075"/>
            <a:ext cx="6759575" cy="207645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9269D-40AB-4C1D-A5BC-00310DDEB585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688" y="4625975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BA180745-724A-499C-BF42-FE51C04E8B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A76D5-1CC9-44CC-8B25-CC153E8C2946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3C50E-8141-4FB4-B0AA-A28F0C2FDA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61175" y="228600"/>
            <a:ext cx="1860550" cy="6122988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954838" y="350838"/>
            <a:ext cx="1673225" cy="5876925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F8B33-BEF5-4F23-B70E-713B86A5DB46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3ABB9-2912-4DF6-9985-F5EE007E09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6D7D-A4A9-4D9C-9706-695C4CA40C4C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74BD9-4D19-4D11-B1E5-63E09713F9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68325" y="3048000"/>
            <a:ext cx="803275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76275" y="4541838"/>
            <a:ext cx="781685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76275" y="3124200"/>
            <a:ext cx="7816850" cy="2078038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1B509-688A-4D01-9E66-C10670AAAF95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5A8DB-CCA4-4317-96C9-679CF4E457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513E9-8ACD-479E-A593-8445AB531641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2B779-247D-4671-8C76-99906DE425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8E0D9-F291-49CE-882E-A47B76DE05E1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12194-0B7D-4268-A451-9330F6BDA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EC229-F6F4-40C6-9680-C0981B4CEF92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805F9-99FD-4459-9189-883B8FA54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" name="Rounded Rectangle 2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2D66B-71C7-48BB-A89D-636C43CAFCF6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2A81B-5DCE-4DFC-81A6-F69827E0E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76275" y="1643063"/>
            <a:ext cx="2484438" cy="3233737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/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6749E-7325-4A37-8714-40406A312BAA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4221F-3BC9-41B6-B32D-704EB47E6A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5029200"/>
            <a:ext cx="7600950" cy="12033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14400" y="5638800"/>
            <a:ext cx="7327900" cy="452438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04838" y="5075238"/>
            <a:ext cx="7947025" cy="109696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ED687-69D6-41D8-A821-349334068A89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1720E-6BCE-46D2-8420-DE7AF707F8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353738D-55C1-4FE2-9C21-B2074956388C}" type="datetimeFigureOut">
              <a:rPr lang="en-US"/>
              <a:pPr>
                <a:defRPr/>
              </a:pPr>
              <a:t>9/11/2014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3D523B5-A781-4958-A721-7FA7F65B2F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3063" y="373063"/>
            <a:ext cx="8380412" cy="11176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0" r:id="rId2"/>
    <p:sldLayoutId id="2147483846" r:id="rId3"/>
    <p:sldLayoutId id="2147483841" r:id="rId4"/>
    <p:sldLayoutId id="2147483842" r:id="rId5"/>
    <p:sldLayoutId id="2147483843" r:id="rId6"/>
    <p:sldLayoutId id="2147483847" r:id="rId7"/>
    <p:sldLayoutId id="2147483848" r:id="rId8"/>
    <p:sldLayoutId id="2147483849" r:id="rId9"/>
    <p:sldLayoutId id="2147483844" r:id="rId10"/>
    <p:sldLayoutId id="21474838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500" kern="1200" cap="all">
          <a:solidFill>
            <a:srgbClr val="6B7D7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rgbClr val="B5AE53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848058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E8B54D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bewell.albemarle.org/Pages/default.aspx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Internal_Print_No_Background_Full_Colo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838200"/>
            <a:ext cx="2087563" cy="1046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609600" y="4495800"/>
            <a:ext cx="67056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/>
            </a:r>
            <a:br>
              <a:rPr lang="en-US" sz="3200"/>
            </a:br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990600" y="4572000"/>
            <a:ext cx="6553200" cy="4572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September 2014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62000" y="3429000"/>
            <a:ext cx="6472238" cy="10175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Human resources updates</a:t>
            </a:r>
            <a:endParaRPr lang="en-US" dirty="0"/>
          </a:p>
        </p:txBody>
      </p:sp>
      <p:pic>
        <p:nvPicPr>
          <p:cNvPr id="7" name="Picture 12" descr="http://www2.k12albemarle.org/school/CPCS/splash/cpcs-coll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381000"/>
            <a:ext cx="3276600" cy="23775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228600"/>
            <a:ext cx="826135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600" dirty="0" smtClean="0"/>
              <a:t>Benefit Updates</a:t>
            </a: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2200" i="1" dirty="0" smtClean="0"/>
              <a:t>Affordable Care Act (ACA) changing health insurance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8077200" cy="4373563"/>
          </a:xfrm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/>
          <a:lstStyle/>
          <a:p>
            <a:pPr lvl="1">
              <a:buNone/>
              <a:defRPr/>
            </a:pPr>
            <a:endParaRPr lang="en-US" dirty="0" smtClean="0">
              <a:solidFill>
                <a:schemeClr val="dk1"/>
              </a:solidFill>
            </a:endParaRPr>
          </a:p>
          <a:p>
            <a:pPr lvl="1">
              <a:buNone/>
              <a:defRPr/>
            </a:pPr>
            <a:r>
              <a:rPr lang="en-US" dirty="0" smtClean="0">
                <a:solidFill>
                  <a:schemeClr val="dk1"/>
                </a:solidFill>
              </a:rPr>
              <a:t>Reinsurance fees based on number of participants</a:t>
            </a:r>
          </a:p>
          <a:p>
            <a:pPr lvl="1">
              <a:buNone/>
            </a:pPr>
            <a:r>
              <a:rPr lang="en-US" dirty="0" smtClean="0">
                <a:solidFill>
                  <a:schemeClr val="tx1"/>
                </a:solidFill>
              </a:rPr>
              <a:t>High Value “Cadillac” Plan Excise Taxes (2018) based on total plan cost for individual coverage</a:t>
            </a: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Health Care Executive Committee (HCEC) looking at: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Changing our contribution strategy order to get our rates closer to actuarial among tiers and avoid the Cadillac tax.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Spousal eligibility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838200" y="2286000"/>
            <a:ext cx="152400" cy="1554480"/>
          </a:xfrm>
          <a:prstGeom prst="downArrow">
            <a:avLst>
              <a:gd name="adj1" fmla="val 9762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Wellness Initiatives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112838"/>
            <a:ext cx="9144000" cy="6762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1146175" lvl="1" indent="-457200">
              <a:spcAft>
                <a:spcPts val="600"/>
              </a:spcAf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168275" y="2133600"/>
            <a:ext cx="8831263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i="1" dirty="0"/>
              <a:t>2013-14 Programs</a:t>
            </a:r>
          </a:p>
          <a:p>
            <a:pPr>
              <a:buFont typeface="Arial" charset="0"/>
              <a:buChar char="•"/>
            </a:pPr>
            <a:r>
              <a:rPr lang="en-US" sz="1800" dirty="0" smtClean="0"/>
              <a:t>  </a:t>
            </a:r>
            <a:r>
              <a:rPr lang="en-US" sz="1600" dirty="0"/>
              <a:t>Launched </a:t>
            </a:r>
            <a:r>
              <a:rPr lang="en-US" sz="1600" dirty="0">
                <a:hlinkClick r:id="rId2"/>
              </a:rPr>
              <a:t>BeWell Albemarle website  </a:t>
            </a:r>
            <a:endParaRPr lang="en-US" sz="1600" dirty="0"/>
          </a:p>
          <a:p>
            <a:pPr>
              <a:buFont typeface="Arial" charset="0"/>
              <a:buChar char="•"/>
            </a:pPr>
            <a:r>
              <a:rPr lang="en-US" sz="1600" dirty="0"/>
              <a:t>  Lose Well – 6 month comprehensive lifestyle change / weight </a:t>
            </a:r>
            <a:r>
              <a:rPr lang="en-US" sz="1600" dirty="0" smtClean="0"/>
              <a:t>loss program</a:t>
            </a:r>
            <a:endParaRPr lang="en-US" sz="1600" dirty="0"/>
          </a:p>
          <a:p>
            <a:pPr>
              <a:buFont typeface="Arial" charset="0"/>
              <a:buChar char="•"/>
            </a:pPr>
            <a:r>
              <a:rPr lang="en-US" sz="1600" dirty="0"/>
              <a:t>  Onsite flu vaccination clinics in over 50 </a:t>
            </a:r>
            <a:r>
              <a:rPr lang="en-US" sz="1600" dirty="0" smtClean="0"/>
              <a:t>locations</a:t>
            </a:r>
            <a:endParaRPr lang="en-US" sz="1600" dirty="0"/>
          </a:p>
          <a:p>
            <a:pPr>
              <a:buFont typeface="Arial" charset="0"/>
              <a:buChar char="•"/>
            </a:pPr>
            <a:r>
              <a:rPr lang="en-US" sz="1600" dirty="0"/>
              <a:t>  Mobile Mammography - 5 locations in 2013 </a:t>
            </a:r>
            <a:r>
              <a:rPr lang="en-US" sz="1600" dirty="0" smtClean="0"/>
              <a:t> </a:t>
            </a:r>
          </a:p>
          <a:p>
            <a:pPr>
              <a:buFont typeface="Arial" charset="0"/>
              <a:buChar char="•"/>
            </a:pPr>
            <a:r>
              <a:rPr lang="en-US" sz="1600" dirty="0" smtClean="0"/>
              <a:t>  Making Connections – Wellness, Safety &amp; Benefits fair and presentations</a:t>
            </a:r>
          </a:p>
          <a:p>
            <a:pPr>
              <a:buFont typeface="Arial" charset="0"/>
              <a:buChar char="•"/>
            </a:pPr>
            <a:r>
              <a:rPr lang="en-US" sz="1600" dirty="0" smtClean="0"/>
              <a:t>  Sponsored </a:t>
            </a:r>
            <a:r>
              <a:rPr lang="en-US" sz="1600" dirty="0"/>
              <a:t>and promoted Men’s and Women’s Four Miler Training programs </a:t>
            </a:r>
            <a:endParaRPr lang="en-US" sz="1600" dirty="0" smtClean="0"/>
          </a:p>
          <a:p>
            <a:pPr>
              <a:buFont typeface="Arial" charset="0"/>
              <a:buChar char="•"/>
            </a:pPr>
            <a:r>
              <a:rPr lang="en-US" sz="1600" dirty="0" smtClean="0"/>
              <a:t>  Promoted </a:t>
            </a:r>
            <a:r>
              <a:rPr lang="en-US" sz="1600" dirty="0"/>
              <a:t>Move2Health Move 30 minutes Every Day (TJHD / CAO)</a:t>
            </a:r>
          </a:p>
          <a:p>
            <a:pPr>
              <a:buFont typeface="Arial" charset="0"/>
              <a:buChar char="•"/>
            </a:pPr>
            <a:r>
              <a:rPr lang="en-US" sz="1600" dirty="0"/>
              <a:t>  Purchased and placed 20 AEDs in school and government buildings</a:t>
            </a:r>
          </a:p>
          <a:p>
            <a:pPr>
              <a:buFont typeface="Arial" charset="0"/>
              <a:buChar char="•"/>
            </a:pPr>
            <a:r>
              <a:rPr lang="en-US" sz="1600" dirty="0"/>
              <a:t>  Established CPR / AED / First Aid training program for ACPS employees (ARC)</a:t>
            </a:r>
          </a:p>
          <a:p>
            <a:pPr>
              <a:buFont typeface="Arial" charset="0"/>
              <a:buChar char="•"/>
            </a:pPr>
            <a:r>
              <a:rPr lang="en-US" sz="1600" dirty="0"/>
              <a:t>  Health promotion / education campaigns on various topics</a:t>
            </a:r>
          </a:p>
          <a:p>
            <a:endParaRPr lang="en-US" sz="1600" i="1" dirty="0" smtClean="0"/>
          </a:p>
          <a:p>
            <a:r>
              <a:rPr lang="en-US" sz="1600" i="1" dirty="0" smtClean="0"/>
              <a:t>Going Forward</a:t>
            </a:r>
            <a:endParaRPr lang="en-US" sz="1600" i="1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  Giant is new flu vaccination vendor – clinics will be offered at over 50 locations this fall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  UVA Mobile Mammography has a new unit coming with 3D technology – County locations are 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	going to be scheduled in March 2015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tx2">
                    <a:lumMod val="75000"/>
                  </a:schemeClr>
                </a:solidFill>
              </a:rPr>
              <a:t>  New Move2Health 5 a Day Fruits and Veggies Challenge</a:t>
            </a:r>
            <a:endParaRPr lang="en-US" dirty="0"/>
          </a:p>
        </p:txBody>
      </p:sp>
      <p:pic>
        <p:nvPicPr>
          <p:cNvPr id="13317" name="Picture 4" descr="BeWell-Logo-CMY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914400"/>
            <a:ext cx="36417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Going forward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752600"/>
            <a:ext cx="84582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Training and Development</a:t>
            </a: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Learning Catalog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Total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Rewards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Recognition and engagement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Service Awards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We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Notice, Livin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g Our Values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HR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Systems</a:t>
            </a: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Aligning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competencies</a:t>
            </a: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HR Strategic Plan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review</a:t>
            </a: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Piloting of electronic evaluation system</a:t>
            </a: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solidFill>
                <a:schemeClr val="accent5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chemeClr val="accent5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8874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Going forward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905000"/>
            <a:ext cx="8229600" cy="4876800"/>
          </a:xfrm>
        </p:spPr>
        <p:txBody>
          <a:bodyPr rtlCol="0">
            <a:noAutofit/>
          </a:bodyPr>
          <a:lstStyle/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Recruitment</a:t>
            </a: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Systematic screening plan for teacher &amp; administrator candidates</a:t>
            </a: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Continued focus on Staff diversity, including native speakers of other languages</a:t>
            </a: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Systematic follow up on newly hired staff – support &amp; quality</a:t>
            </a: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Systematizing induction plan for new administrators</a:t>
            </a: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On-Boarding</a:t>
            </a: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Restructuring 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orientation</a:t>
            </a: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Arrow 3"/>
          <p:cNvSpPr/>
          <p:nvPr/>
        </p:nvSpPr>
        <p:spPr>
          <a:xfrm>
            <a:off x="4191000" y="3429000"/>
            <a:ext cx="914400" cy="1143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Focusing on </a:t>
            </a:r>
            <a:b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our 21</a:t>
            </a:r>
            <a:r>
              <a:rPr lang="en-US" baseline="30000" dirty="0" smtClean="0">
                <a:solidFill>
                  <a:schemeClr val="accent1">
                    <a:lumMod val="75000"/>
                  </a:schemeClr>
                </a:solidFill>
              </a:rPr>
              <a:t>st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 Century students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452789"/>
              </p:ext>
            </p:extLst>
          </p:nvPr>
        </p:nvGraphicFramePr>
        <p:xfrm>
          <a:off x="1295400" y="1943100"/>
          <a:ext cx="5609165" cy="841376"/>
        </p:xfrm>
        <a:graphic>
          <a:graphicData uri="http://schemas.openxmlformats.org/drawingml/2006/table">
            <a:tbl>
              <a:tblPr>
                <a:tableStyleId>{125E5076-3810-47DD-B79F-674D7AD40C01}</a:tableStyleId>
              </a:tblPr>
              <a:tblGrid>
                <a:gridCol w="1121833"/>
                <a:gridCol w="1121833"/>
                <a:gridCol w="1121833"/>
                <a:gridCol w="1121833"/>
                <a:gridCol w="1121833"/>
              </a:tblGrid>
              <a:tr h="420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2010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ung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2011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ung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2012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ung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2014</a:t>
                      </a:r>
                      <a:endParaRPr lang="en-US" sz="240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72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ung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105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ung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128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unga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entury Gothic" pitchFamily="34" charset="0"/>
                          <a:ea typeface="Calibri" pitchFamily="34" charset="0"/>
                          <a:cs typeface="Times New Roman" pitchFamily="18" charset="0"/>
                        </a:rPr>
                        <a:t>127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116</a:t>
                      </a:r>
                      <a:endParaRPr lang="en-US" sz="2400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New teacher hires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3025775"/>
            <a:ext cx="8153400" cy="355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+mn-lt"/>
              </a:rPr>
              <a:t>Of the </a:t>
            </a:r>
            <a:r>
              <a:rPr lang="en-US" dirty="0" smtClean="0">
                <a:latin typeface="+mn-lt"/>
              </a:rPr>
              <a:t>116 </a:t>
            </a:r>
            <a:r>
              <a:rPr lang="en-US" dirty="0">
                <a:latin typeface="+mn-lt"/>
              </a:rPr>
              <a:t>Teachers Hired:</a:t>
            </a:r>
          </a:p>
          <a:p>
            <a:pPr>
              <a:defRPr/>
            </a:pPr>
            <a:endParaRPr lang="en-US" dirty="0">
              <a:latin typeface="+mn-lt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10% </a:t>
            </a:r>
            <a:r>
              <a:rPr lang="en-US" dirty="0">
                <a:solidFill>
                  <a:srgbClr val="000000"/>
                </a:solidFill>
                <a:latin typeface="+mn-lt"/>
                <a:cs typeface="Calibri" pitchFamily="34" charset="0"/>
              </a:rPr>
              <a:t>are minorities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70% </a:t>
            </a:r>
            <a:r>
              <a:rPr lang="en-US" dirty="0">
                <a:solidFill>
                  <a:srgbClr val="000000"/>
                </a:solidFill>
                <a:latin typeface="+mn-lt"/>
                <a:cs typeface="Calibri" pitchFamily="34" charset="0"/>
              </a:rPr>
              <a:t>have at least a Masters’ degree</a:t>
            </a:r>
            <a:endParaRPr lang="en-US" dirty="0">
              <a:solidFill>
                <a:srgbClr val="000000"/>
              </a:solidFill>
              <a:latin typeface="+mn-lt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79% </a:t>
            </a:r>
            <a:r>
              <a:rPr lang="en-US" dirty="0">
                <a:solidFill>
                  <a:srgbClr val="000000"/>
                </a:solidFill>
                <a:latin typeface="+mn-lt"/>
                <a:cs typeface="Calibri" pitchFamily="34" charset="0"/>
              </a:rPr>
              <a:t>had previous teaching experience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49% </a:t>
            </a:r>
            <a:r>
              <a:rPr lang="en-US" dirty="0">
                <a:solidFill>
                  <a:srgbClr val="000000"/>
                </a:solidFill>
                <a:latin typeface="+mn-lt"/>
                <a:cs typeface="Calibri" pitchFamily="34" charset="0"/>
              </a:rPr>
              <a:t>have </a:t>
            </a:r>
            <a:r>
              <a:rPr lang="en-US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five </a:t>
            </a:r>
            <a:r>
              <a:rPr lang="en-US" dirty="0">
                <a:solidFill>
                  <a:srgbClr val="000000"/>
                </a:solidFill>
                <a:latin typeface="+mn-lt"/>
                <a:cs typeface="Calibri" pitchFamily="34" charset="0"/>
              </a:rPr>
              <a:t>or more years of teaching experience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21% </a:t>
            </a:r>
            <a:r>
              <a:rPr lang="en-US" dirty="0">
                <a:solidFill>
                  <a:srgbClr val="000000"/>
                </a:solidFill>
                <a:latin typeface="+mn-lt"/>
                <a:cs typeface="Calibri" pitchFamily="34" charset="0"/>
              </a:rPr>
              <a:t>are starting their teaching careers in ACPS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46% </a:t>
            </a:r>
            <a:r>
              <a:rPr lang="en-US" dirty="0">
                <a:solidFill>
                  <a:srgbClr val="000000"/>
                </a:solidFill>
                <a:latin typeface="+mn-lt"/>
                <a:cs typeface="Calibri" pitchFamily="34" charset="0"/>
              </a:rPr>
              <a:t>were hired for the elementary level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+mn-lt"/>
                <a:cs typeface="Calibri" pitchFamily="34" charset="0"/>
              </a:rPr>
              <a:t>47% </a:t>
            </a:r>
            <a:r>
              <a:rPr lang="en-US" dirty="0">
                <a:solidFill>
                  <a:srgbClr val="000000"/>
                </a:solidFill>
                <a:latin typeface="+mn-lt"/>
                <a:cs typeface="Calibri" pitchFamily="34" charset="0"/>
              </a:rPr>
              <a:t>were hired for the secondary level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Classified Staff </a:t>
            </a:r>
            <a:br>
              <a:rPr lang="en-US" dirty="0" smtClean="0"/>
            </a:br>
            <a:r>
              <a:rPr lang="en-US" dirty="0" smtClean="0"/>
              <a:t>external </a:t>
            </a:r>
            <a:r>
              <a:rPr lang="en-US" smtClean="0"/>
              <a:t>hires 2009-2014</a:t>
            </a:r>
            <a:endParaRPr lang="en-US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557577"/>
              </p:ext>
            </p:extLst>
          </p:nvPr>
        </p:nvGraphicFramePr>
        <p:xfrm>
          <a:off x="533400" y="2514600"/>
          <a:ext cx="7543800" cy="2669667"/>
        </p:xfrm>
        <a:graphic>
          <a:graphicData uri="http://schemas.openxmlformats.org/drawingml/2006/table">
            <a:tbl>
              <a:tblPr>
                <a:effectLst/>
                <a:tableStyleId>{3C2FFA5D-87B4-456A-9821-1D502468CF0F}</a:tableStyleId>
              </a:tblPr>
              <a:tblGrid>
                <a:gridCol w="3023055"/>
                <a:gridCol w="967735"/>
                <a:gridCol w="967735"/>
                <a:gridCol w="822140"/>
                <a:gridCol w="848735"/>
                <a:gridCol w="883734"/>
                <a:gridCol w="30666"/>
              </a:tblGrid>
              <a:tr h="0">
                <a:tc>
                  <a:txBody>
                    <a:bodyPr/>
                    <a:lstStyle/>
                    <a:p>
                      <a:pPr marL="4572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2010</a:t>
                      </a:r>
                      <a:endParaRPr lang="en-US" sz="24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bg1"/>
                          </a:solidFill>
                        </a:rPr>
                        <a:t>2011</a:t>
                      </a:r>
                      <a:endParaRPr lang="en-US" sz="24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bg1"/>
                          </a:solidFill>
                        </a:rPr>
                        <a:t>2012</a:t>
                      </a:r>
                      <a:endParaRPr lang="en-US" sz="240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2013</a:t>
                      </a:r>
                      <a:endParaRPr lang="en-US" sz="24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2014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>
                          <a:solidFill>
                            <a:schemeClr val="bg1"/>
                          </a:solidFill>
                        </a:rPr>
                        <a:t> </a:t>
                      </a:r>
                      <a:endParaRPr lang="en-US" sz="11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Principals, AP, Other Administrators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sz="24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2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sz="24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2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sz="24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 </a:t>
                      </a:r>
                      <a:endParaRPr lang="en-US" sz="2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8408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Classified Staff</a:t>
                      </a:r>
                      <a:endParaRPr lang="en-US" sz="2400" dirty="0">
                        <a:solidFill>
                          <a:schemeClr val="bg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149</a:t>
                      </a:r>
                      <a:endParaRPr lang="en-US" sz="24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135</a:t>
                      </a:r>
                      <a:endParaRPr lang="en-US" sz="24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123</a:t>
                      </a:r>
                      <a:endParaRPr lang="en-US" sz="2400" dirty="0">
                        <a:solidFill>
                          <a:schemeClr val="bg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118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bg1"/>
                          </a:solidFill>
                        </a:rPr>
                        <a:t>107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Retirements</a:t>
            </a:r>
            <a:br>
              <a:rPr lang="en-US" dirty="0" smtClean="0"/>
            </a:br>
            <a:r>
              <a:rPr lang="en-US" dirty="0" smtClean="0"/>
              <a:t> 2009-2014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43000" y="2438400"/>
          <a:ext cx="6629402" cy="3813048"/>
        </p:xfrm>
        <a:graphic>
          <a:graphicData uri="http://schemas.openxmlformats.org/drawingml/2006/table">
            <a:tbl>
              <a:tblPr/>
              <a:tblGrid>
                <a:gridCol w="1713215"/>
                <a:gridCol w="1042827"/>
                <a:gridCol w="968340"/>
                <a:gridCol w="968340"/>
                <a:gridCol w="968340"/>
                <a:gridCol w="968340"/>
              </a:tblGrid>
              <a:tr h="3200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2010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2011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2012</a:t>
                      </a:r>
                      <a:endParaRPr lang="en-US" sz="180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2013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2014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</a:rPr>
                        <a:t>Teachers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30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36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31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28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35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6002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</a:rPr>
                        <a:t>Principals, APs, Other Administrators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</a:rPr>
                        <a:t>Classified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13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25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16</a:t>
                      </a:r>
                      <a:endParaRPr lang="en-US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21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+mn-lt"/>
                          <a:ea typeface="Calibri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EMPLOYEE Needs &amp; Engagement Survey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81000" y="2286000"/>
          <a:ext cx="79248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6679"/>
                <a:gridCol w="1644770"/>
                <a:gridCol w="1682151"/>
                <a:gridCol w="1981200"/>
              </a:tblGrid>
              <a:tr h="8881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Less than I expected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About</a:t>
                      </a:r>
                      <a:r>
                        <a:rPr lang="en-US" baseline="0" dirty="0" smtClean="0"/>
                        <a:t> what </a:t>
                      </a:r>
                      <a:r>
                        <a:rPr lang="en-US" dirty="0" smtClean="0"/>
                        <a:t>I expected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More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than I expected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55250">
                <a:tc>
                  <a:txBody>
                    <a:bodyPr/>
                    <a:lstStyle/>
                    <a:p>
                      <a:r>
                        <a:rPr lang="en-US" dirty="0" smtClean="0"/>
                        <a:t>Workload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52%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45%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21687">
                <a:tc>
                  <a:txBody>
                    <a:bodyPr/>
                    <a:lstStyle/>
                    <a:p>
                      <a:r>
                        <a:rPr lang="en-US" dirty="0" smtClean="0"/>
                        <a:t>Schedule</a:t>
                      </a:r>
                      <a:r>
                        <a:rPr lang="en-US" baseline="0" dirty="0" smtClean="0"/>
                        <a:t>d Planning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37%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56%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5%</a:t>
                      </a:r>
                      <a:endParaRPr lang="en-US" dirty="0"/>
                    </a:p>
                  </a:txBody>
                  <a:tcPr/>
                </a:tc>
              </a:tr>
              <a:tr h="355250">
                <a:tc>
                  <a:txBody>
                    <a:bodyPr/>
                    <a:lstStyle/>
                    <a:p>
                      <a:r>
                        <a:rPr lang="en-US" dirty="0" smtClean="0"/>
                        <a:t>Materials Allowance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44%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49%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4%</a:t>
                      </a:r>
                      <a:endParaRPr lang="en-US" dirty="0"/>
                    </a:p>
                  </a:txBody>
                  <a:tcPr/>
                </a:tc>
              </a:tr>
              <a:tr h="355250">
                <a:tc>
                  <a:txBody>
                    <a:bodyPr/>
                    <a:lstStyle/>
                    <a:p>
                      <a:r>
                        <a:rPr lang="en-US" dirty="0" smtClean="0"/>
                        <a:t>Compensation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58%</a:t>
                      </a:r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41%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2000" y="1752600"/>
            <a:ext cx="417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Employees’ responses to expectations: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EMPLOYEE Needs &amp; Engagement Survey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1800" b="1" i="1" dirty="0" smtClean="0"/>
          </a:p>
          <a:p>
            <a:r>
              <a:rPr lang="en-US" sz="1800" b="1" i="1" dirty="0" smtClean="0"/>
              <a:t>Employees*  indicated they supplement salary by</a:t>
            </a:r>
            <a:r>
              <a:rPr lang="en-US" sz="1800" dirty="0" smtClean="0"/>
              <a:t>:</a:t>
            </a:r>
          </a:p>
          <a:p>
            <a:pPr lvl="1"/>
            <a:r>
              <a:rPr lang="en-US" sz="1800" dirty="0" smtClean="0"/>
              <a:t>47% School-related stipends</a:t>
            </a:r>
          </a:p>
          <a:p>
            <a:pPr lvl="1"/>
            <a:r>
              <a:rPr lang="en-US" sz="1800" dirty="0" smtClean="0"/>
              <a:t>23% Coaching/extra duties stipends</a:t>
            </a:r>
          </a:p>
          <a:p>
            <a:pPr lvl="1"/>
            <a:r>
              <a:rPr lang="en-US" sz="1800" dirty="0" smtClean="0"/>
              <a:t>41% Outside job</a:t>
            </a:r>
          </a:p>
          <a:p>
            <a:pPr lvl="1"/>
            <a:r>
              <a:rPr lang="en-US" sz="1800" dirty="0" smtClean="0"/>
              <a:t>18%  other</a:t>
            </a:r>
            <a:endParaRPr lang="en-US" sz="1800" dirty="0"/>
          </a:p>
          <a:p>
            <a:pPr lvl="1">
              <a:buNone/>
            </a:pPr>
            <a:r>
              <a:rPr lang="en-US" sz="1800" dirty="0" smtClean="0"/>
              <a:t>*Multiple answers per participant are possible</a:t>
            </a:r>
          </a:p>
          <a:p>
            <a:endParaRPr lang="en-US" sz="2200" dirty="0" smtClean="0"/>
          </a:p>
          <a:p>
            <a:r>
              <a:rPr lang="en-US" sz="2200" b="1" dirty="0" smtClean="0">
                <a:solidFill>
                  <a:srgbClr val="7030A0"/>
                </a:solidFill>
              </a:rPr>
              <a:t>Sixty-two % respondents indicated that it is economically necessary to supplement their income</a:t>
            </a:r>
          </a:p>
          <a:p>
            <a:pPr lvl="1">
              <a:buNone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ind photo: wind image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681663" y="1118937"/>
            <a:ext cx="52665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alibri" pitchFamily="34" charset="0"/>
                <a:cs typeface="Calibri" pitchFamily="34" charset="0"/>
              </a:rPr>
              <a:t>Benefits are </a:t>
            </a:r>
            <a:r>
              <a:rPr lang="en-US" sz="6000" b="1" dirty="0" smtClean="0">
                <a:latin typeface="Calibri" pitchFamily="34" charset="0"/>
                <a:cs typeface="Calibri" pitchFamily="34" charset="0"/>
              </a:rPr>
              <a:t>Changing</a:t>
            </a:r>
            <a:endParaRPr lang="en-US" sz="60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4908550" cy="103981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Benefit Updates </a:t>
            </a:r>
            <a:br>
              <a:rPr lang="en-US" sz="3200" dirty="0" smtClean="0"/>
            </a:br>
            <a:r>
              <a:rPr lang="en-US" sz="3200" dirty="0" smtClean="0"/>
              <a:t>Leave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Newly mandated leave benefits create some inconsistencies </a:t>
            </a:r>
          </a:p>
          <a:p>
            <a:r>
              <a:rPr lang="en-US" dirty="0" smtClean="0"/>
              <a:t>Staff is currently assessing how best to administer benefits to all employees, regardless of which VRS plan may apply: </a:t>
            </a:r>
          </a:p>
          <a:p>
            <a:pPr lvl="1"/>
            <a:r>
              <a:rPr lang="en-US" dirty="0" smtClean="0"/>
              <a:t>Looking at modifications to our leave program (accrual, sick leave bank)</a:t>
            </a:r>
          </a:p>
          <a:p>
            <a:pPr lvl="1"/>
            <a:r>
              <a:rPr lang="en-US" dirty="0" smtClean="0"/>
              <a:t>Providing short-term/long-term disability benefit to all employees</a:t>
            </a:r>
          </a:p>
          <a:p>
            <a:pPr lvl="1"/>
            <a:r>
              <a:rPr lang="en-US" dirty="0" smtClean="0"/>
              <a:t>Market data</a:t>
            </a:r>
          </a:p>
          <a:p>
            <a:pPr lvl="1"/>
            <a:r>
              <a:rPr lang="en-US" dirty="0" smtClean="0"/>
              <a:t>Employee engagement</a:t>
            </a:r>
          </a:p>
          <a:p>
            <a:endParaRPr lang="en-US" dirty="0"/>
          </a:p>
        </p:txBody>
      </p:sp>
      <p:pic>
        <p:nvPicPr>
          <p:cNvPr id="4" name="Picture Placeholder 3" descr="Open book on table, blurred shelves of books in backgrou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10200" y="0"/>
            <a:ext cx="37338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C13433E5CC7B42B0A7A49942774561" ma:contentTypeVersion="3" ma:contentTypeDescription="Create a new document." ma:contentTypeScope="" ma:versionID="9563a371be13567f79ee6fa446b073a6">
  <xsd:schema xmlns:xsd="http://www.w3.org/2001/XMLSchema" xmlns:xs="http://www.w3.org/2001/XMLSchema" xmlns:p="http://schemas.microsoft.com/office/2006/metadata/properties" xmlns:ns2="f0e5b989-54d9-4980-b9f4-5dd55b66448a" targetNamespace="http://schemas.microsoft.com/office/2006/metadata/properties" ma:root="true" ma:fieldsID="13bab382a52e6f173300dde8bd702548" ns2:_="">
    <xsd:import namespace="f0e5b989-54d9-4980-b9f4-5dd55b66448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e5b989-54d9-4980-b9f4-5dd55b66448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f0e5b989-54d9-4980-b9f4-5dd55b66448a">DVT6W5Y6K3SX-1767-788</_dlc_DocId>
    <_dlc_DocIdUrl xmlns="f0e5b989-54d9-4980-b9f4-5dd55b66448a">
      <Url>https://ia2010.albemarle.org/hr/_layouts/DocIdRedir.aspx?ID=DVT6W5Y6K3SX-1767-788</Url>
      <Description>DVT6W5Y6K3SX-1767-788</Description>
    </_dlc_DocIdUrl>
  </documentManagement>
</p:properties>
</file>

<file path=customXml/itemProps1.xml><?xml version="1.0" encoding="utf-8"?>
<ds:datastoreItem xmlns:ds="http://schemas.openxmlformats.org/officeDocument/2006/customXml" ds:itemID="{019A75B2-A5D4-4FBE-9593-C548C8561B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A8E7D3-55BB-4A45-A84D-7E2352D18E18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42777FE-A9CC-452C-9BBE-BCB8DE024E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e5b989-54d9-4980-b9f4-5dd55b6644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6A0F824D-7775-4A89-BD89-CEAC7414CBA2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f0e5b989-54d9-4980-b9f4-5dd55b66448a"/>
    <ds:schemaRef ds:uri="http://schemas.openxmlformats.org/package/2006/metadata/core-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2560</TotalTime>
  <Words>590</Words>
  <Application>Microsoft Office PowerPoint</Application>
  <PresentationFormat>On-screen Show (4:3)</PresentationFormat>
  <Paragraphs>200</Paragraphs>
  <Slides>13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Apothecary</vt:lpstr>
      <vt:lpstr>Human resources updates</vt:lpstr>
      <vt:lpstr>Focusing on  our 21st Century students</vt:lpstr>
      <vt:lpstr>New teacher hires</vt:lpstr>
      <vt:lpstr>Classified Staff  external hires 2009-2014</vt:lpstr>
      <vt:lpstr>Retirements  2009-2014</vt:lpstr>
      <vt:lpstr> EMPLOYEE Needs &amp; Engagement Survey </vt:lpstr>
      <vt:lpstr>EMPLOYEE Needs &amp; Engagement Survey</vt:lpstr>
      <vt:lpstr>Slide 8</vt:lpstr>
      <vt:lpstr>Benefit Updates  Leave Benefits</vt:lpstr>
      <vt:lpstr>  Benefit Updates Affordable Care Act (ACA) changing health insurance </vt:lpstr>
      <vt:lpstr>Wellness Initiatives</vt:lpstr>
      <vt:lpstr>Going forward</vt:lpstr>
      <vt:lpstr>Going forward</vt:lpstr>
    </vt:vector>
  </TitlesOfParts>
  <Company>County of Albemarle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 ANNUAL REPORT</dc:title>
  <dc:creator>mnazeer</dc:creator>
  <cp:lastModifiedBy>lgerome</cp:lastModifiedBy>
  <cp:revision>251</cp:revision>
  <dcterms:created xsi:type="dcterms:W3CDTF">2011-11-28T13:54:51Z</dcterms:created>
  <dcterms:modified xsi:type="dcterms:W3CDTF">2014-09-11T17:31:22Z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0x010100BFC13433E5CC7B42B0A7A49942774561</vt:lpwstr>
  </property>
  <property fmtid="{D5CDD505-2E9C-101B-9397-08002B2CF9AE}" pid="3" name="_dlc_DocIdItemGuid">
    <vt:lpwstr>4ac6d095-eb58-43ee-96d2-777970d4f519</vt:lpwstr>
  </property>
</Properties>
</file>